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Fraunces 72pt Soft" pitchFamily="2" charset="0"/>
      <p:bold r:id="rId20"/>
    </p:embeddedFont>
    <p:embeddedFont>
      <p:font typeface="Nobile" panose="02000503050000020004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59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Northwind Traders Capstone Dashboard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7660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Power BI + Excel + Data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401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Prepared By: Boddu Sai Akhil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Date: 30-08-2025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Supplier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46741" y="3478411"/>
            <a:ext cx="3032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Product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6882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products per supplier tracked via bar charts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3874294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252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Geographic Spread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74248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Map visualization of supplier locations worldwide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249066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704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Regional Pricing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19505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Stacked charts showing pricing variations by region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257919"/>
            <a:ext cx="339328" cy="424220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793790" y="6624161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438951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6953012"/>
            <a:ext cx="283488" cy="22681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530906" y="690764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reveals supplier concentration patterns and regional pricing strategies for strategic sourcing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4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Employee Workforce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961799"/>
            <a:ext cx="30480" cy="406372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20171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96179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30043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39666"/>
            <a:ext cx="3100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Job Title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300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Treemap visualization showing employee count by role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58652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Tenure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Histogram displaying employee service duration patterns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3424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72200"/>
            <a:ext cx="3622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Organizational Structure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6626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Hierarchical tree mapping reporting relationships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Employee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300526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5923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527340"/>
            <a:ext cx="1616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Leadership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12158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165158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3698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391972"/>
            <a:ext cx="1876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Management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3986213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029789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234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256603"/>
            <a:ext cx="1605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Sales Team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4850844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4894421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09909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121235"/>
            <a:ext cx="1956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Support Staff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count by job title using treemap visualization. Tenure distribution histogram shows workforce experience levels.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8959096" y="616160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99" y="1630799"/>
            <a:ext cx="4968002" cy="49680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324" y="1070848"/>
            <a:ext cx="75478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Entity Relationship Diagram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6212324" y="2030016"/>
            <a:ext cx="3742373" cy="3680341"/>
          </a:xfrm>
          <a:prstGeom prst="roundRect">
            <a:avLst>
              <a:gd name="adj" fmla="val 507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42591" y="2260283"/>
            <a:ext cx="261258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Entity-Relationship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442591" y="2708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Diagram(ERD)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42591" y="3157299"/>
            <a:ext cx="3281839" cy="2322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ERD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visual representation of a database structure.It shows the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entities (tables)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their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attributes (columns)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the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relationships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between them.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103" y="2030016"/>
            <a:ext cx="3742373" cy="3680341"/>
          </a:xfrm>
          <a:prstGeom prst="roundRect">
            <a:avLst>
              <a:gd name="adj" fmla="val 507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92370" y="2260283"/>
            <a:ext cx="292834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Visual Documentation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92370" y="2708791"/>
            <a:ext cx="3281839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relationships between Customers, Orders, Products, Suppliers, Employees, and Shippers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12324" y="5917763"/>
            <a:ext cx="7692152" cy="1240869"/>
          </a:xfrm>
          <a:prstGeom prst="roundRect">
            <a:avLst>
              <a:gd name="adj" fmla="val 1504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42591" y="6148030"/>
            <a:ext cx="268069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Technical Reference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42591" y="6596539"/>
            <a:ext cx="7231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Refer the ER image for complete data model understanding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3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1" y="507802"/>
            <a:ext cx="10614541" cy="67136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271" y="7429143"/>
            <a:ext cx="1333785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762"/>
            <a:ext cx="9583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Key Findings &amp; Strategic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3169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493169"/>
            <a:ext cx="121920" cy="244804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750463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Customer Concentration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595211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High-value customers concentrated in specific countries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93169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2493169"/>
            <a:ext cx="121920" cy="244804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275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240881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trends and shipping duration variations identified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93169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2493169"/>
            <a:ext cx="121920" cy="244804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2750463"/>
            <a:ext cx="2885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Product Dominance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240881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 products drive sales; pricing varies by supplier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68027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516802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1173004" y="5425321"/>
            <a:ext cx="3001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Geographic Strength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73004" y="5915739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supplier base in Europe &amp; USA regions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5168027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516802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5596176" y="5425321"/>
            <a:ext cx="3220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Organizational Clarity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6176" y="5915739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reporting hierarchy with varying tenure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102906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Project Impact &amp; Value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425" y="1734026"/>
            <a:ext cx="7693581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consolidates customer, product, supplier, and employee data to enable comprehensive data-driven decisions.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640330"/>
            <a:ext cx="209550" cy="26193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33425" y="2973705"/>
            <a:ext cx="374201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33425" y="3124200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Sales Strategy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3425" y="3661172"/>
            <a:ext cx="374201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based on insights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90" y="2640330"/>
            <a:ext cx="209550" cy="261937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684990" y="2973705"/>
            <a:ext cx="374201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6"/>
          <p:cNvSpPr/>
          <p:nvPr/>
        </p:nvSpPr>
        <p:spPr>
          <a:xfrm>
            <a:off x="4684990" y="3124200"/>
            <a:ext cx="292965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Supplier Management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4684990" y="3661172"/>
            <a:ext cx="374201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vendor relationships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4363164"/>
            <a:ext cx="209550" cy="261937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33425" y="4696539"/>
            <a:ext cx="769358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9"/>
          <p:cNvSpPr/>
          <p:nvPr/>
        </p:nvSpPr>
        <p:spPr>
          <a:xfrm>
            <a:off x="733425" y="4847034"/>
            <a:ext cx="302656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Performance Tracking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33425" y="5384006"/>
            <a:ext cx="769358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employee metrics</a:t>
            </a:r>
            <a:endParaRPr lang="en-US" sz="16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880" y="1781175"/>
            <a:ext cx="4958596" cy="4958596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33425" y="7211258"/>
            <a:ext cx="13163550" cy="890588"/>
          </a:xfrm>
          <a:prstGeom prst="roundRect">
            <a:avLst>
              <a:gd name="adj" fmla="val 21177"/>
            </a:avLst>
          </a:prstGeom>
          <a:solidFill>
            <a:srgbClr val="438951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7510820"/>
            <a:ext cx="261937" cy="2095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14463" y="7473196"/>
            <a:ext cx="1227296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impact: Competitive advantage in wholesale market through data intelligence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365683" y="3740587"/>
            <a:ext cx="53854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647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Contact: 8519862032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Email: akhil2002boddu@gmail.com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838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4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objective is to build a </a:t>
            </a:r>
            <a:r>
              <a:rPr lang="en-US" sz="17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visually appealing and interactive dashboard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Northwind Traders.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2203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599497"/>
            <a:ext cx="3148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Clear Communication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4089916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Communicate key performance metrics clearly.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42203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7807762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07762" y="4089916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insights into customer behavior, sales patterns, employee performance, and suppliers.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99829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299829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173004" y="5557123"/>
            <a:ext cx="3245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73004" y="6047542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stakeholders to make data-driven decisions.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28548" y="5299829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762" y="5557123"/>
            <a:ext cx="3769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Operational Improvement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07762" y="6047542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operational efficiency and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630793"/>
            <a:ext cx="4431387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316" y="1450538"/>
            <a:ext cx="1338976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utilizes the </a:t>
            </a: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Northwind Database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 sample business dataset.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0316" y="2110621"/>
            <a:ext cx="221563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Core Information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20316" y="2564725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0316" y="2910364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Orders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0316" y="3256002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0316" y="3601641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0316" y="3947279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Suppliers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20316" y="4292918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Shippers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20316" y="4638556"/>
            <a:ext cx="274665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3807023" y="2110621"/>
            <a:ext cx="221563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Key Tables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3807023" y="2564725"/>
            <a:ext cx="1021056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Customers: CustomerID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(Primary Key), 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CompanyName, ContactName, ContactTitle, Address, City, Region, PostalCode, Country, Phone, Fax, Image, ImageThumbnail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3807023" y="3193971"/>
            <a:ext cx="10210562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Orders: OrderID (Primary Key), CustomerID (Foreign Key → Customers), EmployeeID (Foreign Key → Employees), OrderDate, RequiredDate, ShippedDate, ShipVia (Foreign Key → Shippers), Freight, ShipName, ShipAddress, ShipCity, ShipRegion, ShipPostalCode, ShipCountry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3807023" y="4106823"/>
            <a:ext cx="1021056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Order_Details: OrderID (Composite Primary Key, Foreign Key → Orders), ProductID (Composite Primary Key, Foreign Key → Products), UnitPrice, Quantity, Discount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3807023" y="4736068"/>
            <a:ext cx="1021056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Products: ProductID (Primary Key), ProductName, SupplierID (Foreign Key → Suppliers), CategoryID (Foreign Key → Categories), QuantityPerUnit, UnitPrice, UnitsInStock, UnitsOnOrder, ReorderLevel, Discontinued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3807023" y="5365313"/>
            <a:ext cx="1021056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Suppliers: SupplierID (Primary Key), CompanyName, ContactName, ContactTitle, Address, City, Region, PostalCode, Country, Phone, Fax, HomePage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3807023" y="5994559"/>
            <a:ext cx="10210562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Employees: EmployeeID (Primary Key), LastName, FirstName, Title, TitleOfCourtesy, BirthDate, HireDate, Address, City, Region, PostalCode, Country, HomePhone, Extension, Photo, Notes, ReportsTo (Foreign Key → Employees.EmployeeID, self-join), PhotoPath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3807023" y="6907411"/>
            <a:ext cx="1021056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Shippers: ShipperID (Primary Key), CompanyName, Phone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807023" y="7253049"/>
            <a:ext cx="1021056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Categories: CategoryID (Primary Key), CategoryName, Description, Picture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7304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Approach &amp;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Northwind dataset.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9519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69500"/>
            <a:ext cx="3076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Cleaning and transformation.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9519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DAX Measures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measures in Power BI.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449008"/>
            <a:ext cx="290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Dashboard Creation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both Excel &amp; Power BI.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962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962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KPIs, trends, and insights.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133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133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Document findings.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054209"/>
            <a:ext cx="13042702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Presentation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718935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Summarize work professionally.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604" y="534591"/>
            <a:ext cx="4858703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Dashboard Layout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6604" y="1433393"/>
            <a:ext cx="3794641" cy="3412450"/>
          </a:xfrm>
          <a:prstGeom prst="roundRect">
            <a:avLst>
              <a:gd name="adj" fmla="val 5126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360914" y="1627703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4A644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91" y="1755219"/>
            <a:ext cx="262295" cy="327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60914" y="2405063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KPIs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60914" y="2825234"/>
            <a:ext cx="34060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360914" y="3204091"/>
            <a:ext cx="34060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Count of Orders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360914" y="3582948"/>
            <a:ext cx="34060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Customers 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360914" y="3961805"/>
            <a:ext cx="34060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 of Quantity 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360914" y="4340662"/>
            <a:ext cx="34060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AOV (Average Order Value) 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10155555" y="1433393"/>
            <a:ext cx="3794641" cy="3412450"/>
          </a:xfrm>
          <a:prstGeom prst="roundRect">
            <a:avLst>
              <a:gd name="adj" fmla="val 5126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10349865" y="1627703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4A644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242" y="1755219"/>
            <a:ext cx="262295" cy="3278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49865" y="2405063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Middle Section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10349865" y="2825234"/>
            <a:ext cx="34060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Orders Trend Over Time (Line Chart)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0349865" y="3514963"/>
            <a:ext cx="34060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Shipping Duration by Country (Bar Chart)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166604" y="5040154"/>
            <a:ext cx="7783592" cy="2654737"/>
          </a:xfrm>
          <a:prstGeom prst="roundRect">
            <a:avLst>
              <a:gd name="adj" fmla="val 6589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6360914" y="5234464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4A644E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291" y="5361980"/>
            <a:ext cx="262295" cy="3278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360914" y="6011823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Bottom Section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6360914" y="6431994"/>
            <a:ext cx="739497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Distribution by Contact Title (Pie Chart)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6360914" y="6810851"/>
            <a:ext cx="739497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Customers by City/Country (Map Chart)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6360914" y="7189708"/>
            <a:ext cx="739497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Distribution of Order Values (Histogram)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Key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93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Performance Indicators are displayed using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Card visuals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for emphasis.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77358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748" y="2904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738914" y="305300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474351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430184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(Sales Amount)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77358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0" name="Shape 8"/>
          <p:cNvSpPr/>
          <p:nvPr/>
        </p:nvSpPr>
        <p:spPr>
          <a:xfrm>
            <a:off x="6974919" y="2904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7162086" y="305300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897523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40133" y="2677358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4" name="Shape 12"/>
          <p:cNvSpPr/>
          <p:nvPr/>
        </p:nvSpPr>
        <p:spPr>
          <a:xfrm>
            <a:off x="11398091" y="2904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11585258" y="305300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0320695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93790" y="5118378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481" y="534519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3844647" y="549402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2580084" y="6252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Quantity Sold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428548" y="5118378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22" name="Shape 20"/>
          <p:cNvSpPr/>
          <p:nvPr/>
        </p:nvSpPr>
        <p:spPr>
          <a:xfrm>
            <a:off x="10292239" y="534519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sp>
        <p:nvSpPr>
          <p:cNvPr id="23" name="Text 21"/>
          <p:cNvSpPr/>
          <p:nvPr/>
        </p:nvSpPr>
        <p:spPr>
          <a:xfrm>
            <a:off x="10479405" y="549402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9159121" y="6252448"/>
            <a:ext cx="2946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655362" y="674286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(AOV)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15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Customer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40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help identify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high-value regions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segments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98683"/>
            <a:ext cx="3664744" cy="2394823"/>
          </a:xfrm>
          <a:prstGeom prst="roundRect">
            <a:avLst>
              <a:gd name="adj" fmla="val 6109"/>
            </a:avLst>
          </a:prstGeom>
          <a:solidFill>
            <a:srgbClr val="FAFFF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68203"/>
            <a:ext cx="36647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45852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14" y="2628662"/>
            <a:ext cx="272177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336565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Customer Distribution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4210407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Across countries/cities (Map + Bubble size).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685348" y="2798683"/>
            <a:ext cx="3664863" cy="2394823"/>
          </a:xfrm>
          <a:prstGeom prst="roundRect">
            <a:avLst>
              <a:gd name="adj" fmla="val 6109"/>
            </a:avLst>
          </a:prstGeom>
          <a:solidFill>
            <a:srgbClr val="FAFFFA"/>
          </a:solidFill>
          <a:ln/>
        </p:spPr>
      </p:sp>
      <p:sp>
        <p:nvSpPr>
          <p:cNvPr id="12" name="Shape 8"/>
          <p:cNvSpPr/>
          <p:nvPr/>
        </p:nvSpPr>
        <p:spPr>
          <a:xfrm>
            <a:off x="4685348" y="2768203"/>
            <a:ext cx="36648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Shape 9"/>
          <p:cNvSpPr/>
          <p:nvPr/>
        </p:nvSpPr>
        <p:spPr>
          <a:xfrm>
            <a:off x="6177498" y="245852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571" y="2628662"/>
            <a:ext cx="272177" cy="3401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942642" y="3365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Order Trends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4942642" y="3856077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orders trend over time (Line chart).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793790" y="576048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5730002"/>
            <a:ext cx="7556421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9" name="Shape 14"/>
          <p:cNvSpPr/>
          <p:nvPr/>
        </p:nvSpPr>
        <p:spPr>
          <a:xfrm>
            <a:off x="4231779" y="54203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852" y="5590461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51084" y="6327458"/>
            <a:ext cx="4290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Distribution by Title &amp; Region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51084" y="681787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Contact Title and Region (Pie chart).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Order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074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order frequency, value distribution, and shipping efficiency trends.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31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Order Volume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80559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 over time (Line or Column chart).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4924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Order Values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16647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Distribution of order values (Histogram).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1013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Shipping Duration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52736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by region (Bar chart).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6601301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Product Performance Analytics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881" y="1373029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72pt Soft" pitchFamily="2" charset="0"/>
                <a:ea typeface="Fraunces Extra Bold" pitchFamily="34" charset="-122"/>
                <a:cs typeface="Fraunces Extra Bold" pitchFamily="34" charset="-120"/>
              </a:rPr>
              <a:t>Top Performers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3881" y="1793081"/>
            <a:ext cx="65412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Best-selling product identification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881" y="2112764"/>
            <a:ext cx="65412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Category-based sales analysis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3881" y="2432447"/>
            <a:ext cx="65412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Pricing distribution patterns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3881" y="2752130"/>
            <a:ext cx="65412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Supplier pricing variations</a:t>
            </a: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45" y="1393508"/>
            <a:ext cx="6541294" cy="654129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73881" y="8303657"/>
            <a:ext cx="13482638" cy="696635"/>
          </a:xfrm>
          <a:prstGeom prst="roundRect">
            <a:avLst>
              <a:gd name="adj" fmla="val 21184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8540353"/>
            <a:ext cx="204907" cy="163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06686" y="8508563"/>
            <a:ext cx="127858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 Few products drive majority of sales while pricing varies significantly across suppliers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929</Words>
  <Application>Microsoft Office PowerPoint</Application>
  <PresentationFormat>Custom</PresentationFormat>
  <Paragraphs>183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Fraunces 72pt Soft</vt:lpstr>
      <vt:lpstr>Nobile</vt:lpstr>
      <vt:lpstr>Arial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Akhil</dc:creator>
  <cp:lastModifiedBy>Sai Akhil Boddu</cp:lastModifiedBy>
  <cp:revision>2</cp:revision>
  <dcterms:created xsi:type="dcterms:W3CDTF">2025-08-30T11:23:57Z</dcterms:created>
  <dcterms:modified xsi:type="dcterms:W3CDTF">2025-08-30T11:43:39Z</dcterms:modified>
</cp:coreProperties>
</file>